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89" r:id="rId3"/>
    <p:sldId id="290" r:id="rId4"/>
    <p:sldId id="292" r:id="rId5"/>
    <p:sldId id="293" r:id="rId6"/>
    <p:sldId id="294" r:id="rId7"/>
    <p:sldId id="295" r:id="rId8"/>
    <p:sldId id="296" r:id="rId9"/>
    <p:sldId id="291" r:id="rId10"/>
    <p:sldId id="311" r:id="rId11"/>
    <p:sldId id="258" r:id="rId12"/>
  </p:sldIdLst>
  <p:sldSz cx="9144000" cy="6858000" type="screen4x3"/>
  <p:notesSz cx="6858000" cy="9144000"/>
  <p:custShowLst>
    <p:custShow name="Özel Gösteri 1" id="0">
      <p:sldLst/>
    </p:custShow>
  </p:custShowLst>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AB"/>
    <a:srgbClr val="EE3124"/>
    <a:srgbClr val="E372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65" autoAdjust="0"/>
    <p:restoredTop sz="94660"/>
  </p:normalViewPr>
  <p:slideViewPr>
    <p:cSldViewPr>
      <p:cViewPr>
        <p:scale>
          <a:sx n="80" d="100"/>
          <a:sy n="80" d="100"/>
        </p:scale>
        <p:origin x="-1110" y="72"/>
      </p:cViewPr>
      <p:guideLst>
        <p:guide orient="horz" pos="2160"/>
        <p:guide pos="2880"/>
      </p:guideLst>
    </p:cSldViewPr>
  </p:slideViewPr>
  <p:notesTextViewPr>
    <p:cViewPr>
      <p:scale>
        <a:sx n="1" d="1"/>
        <a:sy n="1" d="1"/>
      </p:scale>
      <p:origin x="0" y="0"/>
    </p:cViewPr>
  </p:notesTextViewPr>
  <p:sorterViewPr>
    <p:cViewPr>
      <p:scale>
        <a:sx n="100" d="100"/>
        <a:sy n="100" d="100"/>
      </p:scale>
      <p:origin x="0" y="3138"/>
    </p:cViewPr>
  </p:sorterViewPr>
  <p:notesViewPr>
    <p:cSldViewPr>
      <p:cViewPr>
        <p:scale>
          <a:sx n="88" d="100"/>
          <a:sy n="88" d="100"/>
        </p:scale>
        <p:origin x="-216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522EBE-07CE-4EA8-AE6C-5EC16EFB3229}" type="datetimeFigureOut">
              <a:rPr lang="tr-TR" smtClean="0"/>
              <a:t>20.04.2016</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BCDA5D-9009-48C8-A986-501A92E7F00E}" type="slidenum">
              <a:rPr lang="tr-TR" smtClean="0"/>
              <a:t>‹#›</a:t>
            </a:fld>
            <a:endParaRPr lang="tr-TR"/>
          </a:p>
        </p:txBody>
      </p:sp>
    </p:spTree>
    <p:extLst>
      <p:ext uri="{BB962C8B-B14F-4D97-AF65-F5344CB8AC3E}">
        <p14:creationId xmlns:p14="http://schemas.microsoft.com/office/powerpoint/2010/main" val="2063117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8EBCDA5D-9009-48C8-A986-501A92E7F00E}" type="slidenum">
              <a:rPr lang="tr-TR" smtClean="0"/>
              <a:t>1</a:t>
            </a:fld>
            <a:endParaRPr lang="tr-TR"/>
          </a:p>
        </p:txBody>
      </p:sp>
    </p:spTree>
    <p:extLst>
      <p:ext uri="{BB962C8B-B14F-4D97-AF65-F5344CB8AC3E}">
        <p14:creationId xmlns:p14="http://schemas.microsoft.com/office/powerpoint/2010/main" val="26630780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Başlık 1"/>
          <p:cNvSpPr>
            <a:spLocks noGrp="1"/>
          </p:cNvSpPr>
          <p:nvPr>
            <p:ph type="ctrTitle" hasCustomPrompt="1"/>
          </p:nvPr>
        </p:nvSpPr>
        <p:spPr>
          <a:xfrm>
            <a:off x="539552" y="3717032"/>
            <a:ext cx="6048672" cy="821953"/>
          </a:xfrm>
          <a:prstGeom prst="rect">
            <a:avLst/>
          </a:prstGeom>
        </p:spPr>
        <p:txBody>
          <a:bodyPr>
            <a:normAutofit/>
          </a:bodyPr>
          <a:lstStyle>
            <a:lvl1pPr algn="l">
              <a:defRPr sz="4000" baseline="0">
                <a:ln>
                  <a:noFill/>
                </a:ln>
                <a:solidFill>
                  <a:schemeClr val="bg1"/>
                </a:solidFill>
                <a:latin typeface="Aaux ProBlack" pitchFamily="2" charset="-94"/>
              </a:defRPr>
            </a:lvl1pPr>
          </a:lstStyle>
          <a:p>
            <a:r>
              <a:rPr lang="tr-TR" dirty="0" smtClean="0"/>
              <a:t>ANA BAŞLIK</a:t>
            </a:r>
            <a:endParaRPr lang="tr-TR" dirty="0"/>
          </a:p>
        </p:txBody>
      </p:sp>
      <p:sp>
        <p:nvSpPr>
          <p:cNvPr id="3" name="Alt Başlık 2"/>
          <p:cNvSpPr>
            <a:spLocks noGrp="1"/>
          </p:cNvSpPr>
          <p:nvPr>
            <p:ph type="subTitle" idx="1" hasCustomPrompt="1"/>
          </p:nvPr>
        </p:nvSpPr>
        <p:spPr>
          <a:xfrm>
            <a:off x="755576" y="4653136"/>
            <a:ext cx="5256584" cy="1008112"/>
          </a:xfrm>
          <a:prstGeom prst="rect">
            <a:avLst/>
          </a:prstGeom>
        </p:spPr>
        <p:txBody>
          <a:bodyPr/>
          <a:lstStyle>
            <a:lvl1pPr marL="0" indent="0" algn="l">
              <a:buNone/>
              <a:defRPr baseline="0">
                <a:solidFill>
                  <a:schemeClr val="bg1"/>
                </a:solidFill>
                <a:latin typeface="Aaux ProBold" pitchFamily="2" charset="-94"/>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dirty="0" smtClean="0"/>
              <a:t>Alt Başlık</a:t>
            </a:r>
            <a:endParaRPr lang="tr-TR" dirty="0"/>
          </a:p>
        </p:txBody>
      </p:sp>
      <p:sp>
        <p:nvSpPr>
          <p:cNvPr id="4" name="Veri Yer Tutucusu 3"/>
          <p:cNvSpPr>
            <a:spLocks noGrp="1"/>
          </p:cNvSpPr>
          <p:nvPr>
            <p:ph type="dt" sz="half" idx="10"/>
          </p:nvPr>
        </p:nvSpPr>
        <p:spPr>
          <a:xfrm>
            <a:off x="6660232" y="6021288"/>
            <a:ext cx="2133600" cy="288032"/>
          </a:xfrm>
          <a:prstGeom prst="rect">
            <a:avLst/>
          </a:prstGeom>
        </p:spPr>
        <p:txBody>
          <a:bodyPr/>
          <a:lstStyle>
            <a:lvl1pPr>
              <a:defRPr>
                <a:solidFill>
                  <a:schemeClr val="bg1"/>
                </a:solidFill>
              </a:defRPr>
            </a:lvl1pPr>
          </a:lstStyle>
          <a:p>
            <a:fld id="{48A77D11-7FAF-421B-B19F-28864AC2BAFB}" type="datetimeFigureOut">
              <a:rPr lang="tr-TR" smtClean="0"/>
              <a:pPr/>
              <a:t>20.04.2016</a:t>
            </a:fld>
            <a:endParaRPr lang="tr-TR" dirty="0"/>
          </a:p>
        </p:txBody>
      </p:sp>
      <p:sp>
        <p:nvSpPr>
          <p:cNvPr id="5" name="Altbilgi Yer Tutucusu 4"/>
          <p:cNvSpPr>
            <a:spLocks noGrp="1"/>
          </p:cNvSpPr>
          <p:nvPr>
            <p:ph type="ftr" sz="quarter" idx="11"/>
          </p:nvPr>
        </p:nvSpPr>
        <p:spPr>
          <a:xfrm>
            <a:off x="6660232" y="6381329"/>
            <a:ext cx="2160240" cy="288032"/>
          </a:xfrm>
          <a:prstGeom prst="rect">
            <a:avLst/>
          </a:prstGeom>
        </p:spPr>
        <p:txBody>
          <a:bodyPr/>
          <a:lstStyle>
            <a:lvl1pPr algn="l">
              <a:defRPr>
                <a:solidFill>
                  <a:schemeClr val="bg1"/>
                </a:solidFill>
              </a:defRPr>
            </a:lvl1pPr>
          </a:lstStyle>
          <a:p>
            <a:r>
              <a:rPr lang="tr-TR" dirty="0" smtClean="0"/>
              <a:t>Ankara</a:t>
            </a:r>
            <a:endParaRPr lang="tr-TR" dirty="0"/>
          </a:p>
        </p:txBody>
      </p:sp>
    </p:spTree>
    <p:extLst>
      <p:ext uri="{BB962C8B-B14F-4D97-AF65-F5344CB8AC3E}">
        <p14:creationId xmlns:p14="http://schemas.microsoft.com/office/powerpoint/2010/main" val="23906371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şlık ve İçerik">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Başlık 1"/>
          <p:cNvSpPr>
            <a:spLocks noGrp="1"/>
          </p:cNvSpPr>
          <p:nvPr>
            <p:ph type="title" hasCustomPrompt="1"/>
          </p:nvPr>
        </p:nvSpPr>
        <p:spPr>
          <a:xfrm>
            <a:off x="395536" y="260648"/>
            <a:ext cx="4834880" cy="828000"/>
          </a:xfrm>
          <a:prstGeom prst="rect">
            <a:avLst/>
          </a:prstGeom>
        </p:spPr>
        <p:txBody>
          <a:bodyPr>
            <a:normAutofit/>
          </a:bodyPr>
          <a:lstStyle>
            <a:lvl1pPr algn="l">
              <a:defRPr sz="2800" baseline="0">
                <a:solidFill>
                  <a:schemeClr val="bg1"/>
                </a:solidFill>
                <a:latin typeface="Aaux ProBold" pitchFamily="2" charset="-94"/>
              </a:defRPr>
            </a:lvl1pPr>
          </a:lstStyle>
          <a:p>
            <a:r>
              <a:rPr lang="tr-TR" dirty="0" smtClean="0"/>
              <a:t>Ana Başlık</a:t>
            </a:r>
            <a:endParaRPr lang="tr-TR" dirty="0"/>
          </a:p>
        </p:txBody>
      </p:sp>
      <p:sp>
        <p:nvSpPr>
          <p:cNvPr id="4" name="Veri Yer Tutucusu 3"/>
          <p:cNvSpPr>
            <a:spLocks noGrp="1"/>
          </p:cNvSpPr>
          <p:nvPr>
            <p:ph type="dt" sz="half" idx="10"/>
          </p:nvPr>
        </p:nvSpPr>
        <p:spPr>
          <a:xfrm>
            <a:off x="755576" y="6465783"/>
            <a:ext cx="2133600" cy="275585"/>
          </a:xfrm>
          <a:prstGeom prst="rect">
            <a:avLst/>
          </a:prstGeom>
        </p:spPr>
        <p:txBody>
          <a:bodyPr/>
          <a:lstStyle>
            <a:lvl1pPr>
              <a:defRPr sz="1200">
                <a:solidFill>
                  <a:schemeClr val="tx1"/>
                </a:solidFill>
                <a:latin typeface="Aaux ProLight" pitchFamily="2" charset="-94"/>
              </a:defRPr>
            </a:lvl1pPr>
          </a:lstStyle>
          <a:p>
            <a:fld id="{48A77D11-7FAF-421B-B19F-28864AC2BAFB}" type="datetimeFigureOut">
              <a:rPr lang="tr-TR" smtClean="0"/>
              <a:pPr/>
              <a:t>20.04.2016</a:t>
            </a:fld>
            <a:endParaRPr lang="tr-TR" dirty="0"/>
          </a:p>
        </p:txBody>
      </p:sp>
      <p:sp>
        <p:nvSpPr>
          <p:cNvPr id="6" name="Slayt Numarası Yer Tutucusu 5"/>
          <p:cNvSpPr>
            <a:spLocks noGrp="1"/>
          </p:cNvSpPr>
          <p:nvPr>
            <p:ph type="sldNum" sz="quarter" idx="12"/>
          </p:nvPr>
        </p:nvSpPr>
        <p:spPr>
          <a:xfrm>
            <a:off x="8388424" y="6448251"/>
            <a:ext cx="648072" cy="365125"/>
          </a:xfrm>
          <a:prstGeom prst="rect">
            <a:avLst/>
          </a:prstGeom>
        </p:spPr>
        <p:txBody>
          <a:bodyPr/>
          <a:lstStyle>
            <a:lvl1pPr algn="r">
              <a:defRPr sz="1400">
                <a:solidFill>
                  <a:srgbClr val="E37222"/>
                </a:solidFill>
                <a:latin typeface="Aaux ProLight" pitchFamily="2" charset="-94"/>
              </a:defRPr>
            </a:lvl1pPr>
          </a:lstStyle>
          <a:p>
            <a:fld id="{F25D720D-AA6C-4005-8654-D64F47B18638}" type="slidenum">
              <a:rPr lang="tr-TR" smtClean="0"/>
              <a:pPr/>
              <a:t>‹#›</a:t>
            </a:fld>
            <a:endParaRPr lang="tr-TR" dirty="0"/>
          </a:p>
        </p:txBody>
      </p:sp>
      <p:sp>
        <p:nvSpPr>
          <p:cNvPr id="10" name="İçerik Yer Tutucusu 9"/>
          <p:cNvSpPr>
            <a:spLocks noGrp="1"/>
          </p:cNvSpPr>
          <p:nvPr>
            <p:ph sz="quarter" idx="15"/>
          </p:nvPr>
        </p:nvSpPr>
        <p:spPr>
          <a:xfrm>
            <a:off x="755576" y="1268413"/>
            <a:ext cx="7704212" cy="4032250"/>
          </a:xfrm>
          <a:prstGeom prst="rect">
            <a:avLst/>
          </a:prstGeom>
        </p:spPr>
        <p:txBody>
          <a:bodyPr>
            <a:normAutofit/>
          </a:bodyPr>
          <a:lstStyle>
            <a:lvl1pPr marL="342900" indent="-342900">
              <a:buFont typeface="Aaux ProBold" pitchFamily="2" charset="-94"/>
              <a:buChar char="—"/>
              <a:defRPr sz="2400">
                <a:latin typeface="Aaux ProMedium" pitchFamily="2" charset="-94"/>
              </a:defRPr>
            </a:lvl1pPr>
            <a:lvl2pPr marL="742950" indent="-285750">
              <a:buFont typeface="Aaux ProBold" pitchFamily="2" charset="-94"/>
              <a:buChar char="—"/>
              <a:defRPr sz="2000">
                <a:latin typeface="Aaux ProMedium" pitchFamily="2" charset="-94"/>
              </a:defRPr>
            </a:lvl2pPr>
            <a:lvl3pPr marL="1143000" indent="-228600">
              <a:buFont typeface="Aaux ProBold" pitchFamily="2" charset="-94"/>
              <a:buChar char="—"/>
              <a:defRPr sz="1800">
                <a:latin typeface="Aaux ProMedium" pitchFamily="2" charset="-94"/>
              </a:defRPr>
            </a:lvl3pPr>
            <a:lvl4pPr marL="1600200" indent="-228600">
              <a:buFont typeface="Aaux ProBold" pitchFamily="2" charset="-94"/>
              <a:buChar char="—"/>
              <a:defRPr sz="1600">
                <a:latin typeface="Aaux ProMedium" pitchFamily="2" charset="-94"/>
              </a:defRPr>
            </a:lvl4pPr>
            <a:lvl5pPr marL="2057400" indent="-228600">
              <a:buFont typeface="Aaux ProBold" pitchFamily="2" charset="-94"/>
              <a:buChar char="—"/>
              <a:defRPr sz="1600">
                <a:latin typeface="Aaux ProMedium" pitchFamily="2" charset="-94"/>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12" name="Metin Yer Tutucusu 11"/>
          <p:cNvSpPr>
            <a:spLocks noGrp="1"/>
          </p:cNvSpPr>
          <p:nvPr>
            <p:ph type="body" sz="quarter" idx="16" hasCustomPrompt="1"/>
          </p:nvPr>
        </p:nvSpPr>
        <p:spPr>
          <a:xfrm>
            <a:off x="755650" y="5373688"/>
            <a:ext cx="6192838" cy="935037"/>
          </a:xfrm>
          <a:prstGeom prst="rect">
            <a:avLst/>
          </a:prstGeom>
        </p:spPr>
        <p:txBody>
          <a:bodyPr>
            <a:noAutofit/>
          </a:bodyPr>
          <a:lstStyle>
            <a:lvl1pPr marL="0" indent="0">
              <a:buNone/>
              <a:defRPr sz="1400" baseline="0">
                <a:solidFill>
                  <a:srgbClr val="EE3124"/>
                </a:solidFill>
                <a:latin typeface="Aaux ProMedium" pitchFamily="2" charset="-94"/>
              </a:defRPr>
            </a:lvl1pPr>
            <a:lvl2pPr>
              <a:defRPr sz="1400"/>
            </a:lvl2pPr>
            <a:lvl3pPr>
              <a:defRPr sz="1400"/>
            </a:lvl3pPr>
            <a:lvl4pPr>
              <a:defRPr sz="1400"/>
            </a:lvl4pPr>
            <a:lvl5pPr>
              <a:defRPr sz="1400"/>
            </a:lvl5pPr>
          </a:lstStyle>
          <a:p>
            <a:pPr lvl="0"/>
            <a:r>
              <a:rPr lang="tr-TR" dirty="0" smtClean="0"/>
              <a:t>Her sununun özeti, birkaç cümle</a:t>
            </a:r>
          </a:p>
          <a:p>
            <a:pPr lvl="0"/>
            <a:r>
              <a:rPr lang="tr-TR" dirty="0" err="1" smtClean="0"/>
              <a:t>Slogonik</a:t>
            </a:r>
            <a:r>
              <a:rPr lang="tr-TR" dirty="0" smtClean="0"/>
              <a:t> cümleler</a:t>
            </a:r>
          </a:p>
        </p:txBody>
      </p:sp>
    </p:spTree>
    <p:extLst>
      <p:ext uri="{BB962C8B-B14F-4D97-AF65-F5344CB8AC3E}">
        <p14:creationId xmlns:p14="http://schemas.microsoft.com/office/powerpoint/2010/main" val="28780912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nkli bölüm">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Başlık 1"/>
          <p:cNvSpPr>
            <a:spLocks noGrp="1"/>
          </p:cNvSpPr>
          <p:nvPr>
            <p:ph type="title" hasCustomPrompt="1"/>
          </p:nvPr>
        </p:nvSpPr>
        <p:spPr>
          <a:xfrm>
            <a:off x="1403648" y="2996952"/>
            <a:ext cx="5832648" cy="1362075"/>
          </a:xfrm>
          <a:prstGeom prst="rect">
            <a:avLst/>
          </a:prstGeom>
        </p:spPr>
        <p:txBody>
          <a:bodyPr anchor="t">
            <a:normAutofit/>
          </a:bodyPr>
          <a:lstStyle>
            <a:lvl1pPr algn="l">
              <a:defRPr sz="4400" b="1" cap="all">
                <a:solidFill>
                  <a:schemeClr val="bg1"/>
                </a:solidFill>
                <a:latin typeface="Aaux ProBold" pitchFamily="2" charset="-94"/>
              </a:defRPr>
            </a:lvl1pPr>
          </a:lstStyle>
          <a:p>
            <a:r>
              <a:rPr lang="tr-TR" dirty="0" smtClean="0"/>
              <a:t>Teşekkür </a:t>
            </a:r>
            <a:r>
              <a:rPr lang="tr-TR" dirty="0" err="1" smtClean="0"/>
              <a:t>ederİz</a:t>
            </a:r>
            <a:r>
              <a:rPr lang="tr-TR" dirty="0" smtClean="0"/>
              <a:t>.</a:t>
            </a:r>
            <a:endParaRPr lang="tr-TR" dirty="0"/>
          </a:p>
        </p:txBody>
      </p:sp>
    </p:spTree>
    <p:extLst>
      <p:ext uri="{BB962C8B-B14F-4D97-AF65-F5344CB8AC3E}">
        <p14:creationId xmlns:p14="http://schemas.microsoft.com/office/powerpoint/2010/main" val="201461689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0427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67544" y="3573016"/>
            <a:ext cx="8280920" cy="821953"/>
          </a:xfrm>
        </p:spPr>
        <p:txBody>
          <a:bodyPr>
            <a:normAutofit fontScale="90000"/>
          </a:bodyPr>
          <a:lstStyle/>
          <a:p>
            <a:r>
              <a:rPr lang="tr-TR" dirty="0" smtClean="0"/>
              <a:t>ATILIM ÜNİVERSİTESİ SEMİNERİ</a:t>
            </a:r>
            <a:br>
              <a:rPr lang="tr-TR" dirty="0" smtClean="0"/>
            </a:br>
            <a:endParaRPr lang="tr-TR" dirty="0"/>
          </a:p>
        </p:txBody>
      </p:sp>
      <p:sp>
        <p:nvSpPr>
          <p:cNvPr id="4" name="TextBox 3"/>
          <p:cNvSpPr txBox="1"/>
          <p:nvPr/>
        </p:nvSpPr>
        <p:spPr>
          <a:xfrm>
            <a:off x="539552" y="4653136"/>
            <a:ext cx="7704856" cy="1015663"/>
          </a:xfrm>
          <a:prstGeom prst="rect">
            <a:avLst/>
          </a:prstGeom>
          <a:noFill/>
        </p:spPr>
        <p:txBody>
          <a:bodyPr wrap="square" rtlCol="0">
            <a:spAutoFit/>
          </a:bodyPr>
          <a:lstStyle/>
          <a:p>
            <a:pPr algn="just"/>
            <a:r>
              <a:rPr lang="tr-TR" sz="2000" dirty="0" smtClean="0">
                <a:solidFill>
                  <a:schemeClr val="bg1"/>
                </a:solidFill>
                <a:latin typeface="Aaux ProMedium" panose="00000400000000000000" pitchFamily="2" charset="-94"/>
              </a:rPr>
              <a:t>Deniz HEPKUL, Mustafa Burak BURCU, Güçlü SERT</a:t>
            </a:r>
          </a:p>
          <a:p>
            <a:pPr algn="just"/>
            <a:r>
              <a:rPr lang="tr-TR" sz="2000" dirty="0" smtClean="0">
                <a:solidFill>
                  <a:schemeClr val="bg1"/>
                </a:solidFill>
                <a:latin typeface="Aaux ProMedium" panose="00000400000000000000" pitchFamily="2" charset="-94"/>
              </a:rPr>
              <a:t>SHGM; SHY-66/147 Koordinatörlüğü</a:t>
            </a:r>
          </a:p>
          <a:p>
            <a:pPr algn="just"/>
            <a:r>
              <a:rPr lang="tr-TR" sz="2000" dirty="0" smtClean="0">
                <a:solidFill>
                  <a:schemeClr val="bg1"/>
                </a:solidFill>
                <a:latin typeface="Aaux ProMedium" panose="00000400000000000000" pitchFamily="2" charset="-94"/>
              </a:rPr>
              <a:t>20 Nisan 2016</a:t>
            </a:r>
            <a:endParaRPr lang="tr-TR" sz="2000" dirty="0">
              <a:solidFill>
                <a:schemeClr val="bg1"/>
              </a:solidFill>
              <a:latin typeface="Aaux ProMedium" panose="00000400000000000000" pitchFamily="2" charset="-94"/>
            </a:endParaRPr>
          </a:p>
        </p:txBody>
      </p:sp>
    </p:spTree>
    <p:extLst>
      <p:ext uri="{BB962C8B-B14F-4D97-AF65-F5344CB8AC3E}">
        <p14:creationId xmlns:p14="http://schemas.microsoft.com/office/powerpoint/2010/main" val="22912817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SHY-66 Lisans Tanzimi için Gereken Bakım Deneyimi</a:t>
            </a:r>
            <a:endParaRPr lang="tr-TR" dirty="0"/>
          </a:p>
        </p:txBody>
      </p:sp>
      <p:graphicFrame>
        <p:nvGraphicFramePr>
          <p:cNvPr id="8" name="İçerik Yer Tutucusu 7"/>
          <p:cNvGraphicFramePr>
            <a:graphicFrameLocks noGrp="1"/>
          </p:cNvGraphicFramePr>
          <p:nvPr>
            <p:ph sz="quarter" idx="15"/>
            <p:extLst>
              <p:ext uri="{D42A27DB-BD31-4B8C-83A1-F6EECF244321}">
                <p14:modId xmlns:p14="http://schemas.microsoft.com/office/powerpoint/2010/main" val="1473696789"/>
              </p:ext>
            </p:extLst>
          </p:nvPr>
        </p:nvGraphicFramePr>
        <p:xfrm>
          <a:off x="539552" y="2060848"/>
          <a:ext cx="7632848" cy="2584742"/>
        </p:xfrm>
        <a:graphic>
          <a:graphicData uri="http://schemas.openxmlformats.org/drawingml/2006/table">
            <a:tbl>
              <a:tblPr firstRow="1" firstCol="1" bandRow="1">
                <a:tableStyleId>{5C22544A-7EE6-4342-B048-85BDC9FD1C3A}</a:tableStyleId>
              </a:tblPr>
              <a:tblGrid>
                <a:gridCol w="1836847"/>
                <a:gridCol w="1836847"/>
                <a:gridCol w="1979577"/>
                <a:gridCol w="1979577"/>
              </a:tblGrid>
              <a:tr h="0">
                <a:tc rowSpan="2">
                  <a:txBody>
                    <a:bodyPr/>
                    <a:lstStyle/>
                    <a:p>
                      <a:pPr>
                        <a:lnSpc>
                          <a:spcPct val="115000"/>
                        </a:lnSpc>
                        <a:spcAft>
                          <a:spcPts val="0"/>
                        </a:spcAft>
                      </a:pPr>
                      <a:r>
                        <a:rPr lang="tr-TR" sz="1600" dirty="0">
                          <a:effectLst/>
                          <a:latin typeface="Arial" pitchFamily="34" charset="0"/>
                          <a:cs typeface="Arial" pitchFamily="34" charset="0"/>
                        </a:rPr>
                        <a:t>Kategori</a:t>
                      </a:r>
                      <a:endParaRPr lang="tr-TR" sz="1600" dirty="0">
                        <a:effectLst/>
                        <a:latin typeface="Arial" pitchFamily="34" charset="0"/>
                        <a:ea typeface="Calibri"/>
                        <a:cs typeface="Arial" pitchFamily="34" charset="0"/>
                      </a:endParaRPr>
                    </a:p>
                  </a:txBody>
                  <a:tcPr marL="68580" marR="68580" marT="0" marB="0" anchor="ctr"/>
                </a:tc>
                <a:tc gridSpan="3">
                  <a:txBody>
                    <a:bodyPr/>
                    <a:lstStyle/>
                    <a:p>
                      <a:pPr>
                        <a:spcAft>
                          <a:spcPts val="0"/>
                        </a:spcAft>
                      </a:pPr>
                      <a:r>
                        <a:rPr lang="tr-TR" sz="1600">
                          <a:effectLst/>
                          <a:latin typeface="Arial" pitchFamily="34" charset="0"/>
                          <a:cs typeface="Arial" pitchFamily="34" charset="0"/>
                        </a:rPr>
                        <a:t>Operasyondaki hava aracı üzerinde kazanılması gereken bakım deneyimi </a:t>
                      </a:r>
                      <a:endParaRPr lang="tr-TR" sz="1600">
                        <a:solidFill>
                          <a:srgbClr val="000000"/>
                        </a:solidFill>
                        <a:effectLst/>
                        <a:latin typeface="Arial" pitchFamily="34" charset="0"/>
                        <a:ea typeface="Calibri"/>
                        <a:cs typeface="Arial" pitchFamily="34" charset="0"/>
                      </a:endParaRPr>
                    </a:p>
                  </a:txBody>
                  <a:tcPr marL="68580" marR="68580" marT="0" marB="0"/>
                </a:tc>
                <a:tc hMerge="1">
                  <a:txBody>
                    <a:bodyPr/>
                    <a:lstStyle/>
                    <a:p>
                      <a:endParaRPr lang="tr-TR"/>
                    </a:p>
                  </a:txBody>
                  <a:tcPr/>
                </a:tc>
                <a:tc hMerge="1">
                  <a:txBody>
                    <a:bodyPr/>
                    <a:lstStyle/>
                    <a:p>
                      <a:endParaRPr lang="tr-TR"/>
                    </a:p>
                  </a:txBody>
                  <a:tcPr/>
                </a:tc>
              </a:tr>
              <a:tr h="512886">
                <a:tc vMerge="1">
                  <a:txBody>
                    <a:bodyPr/>
                    <a:lstStyle/>
                    <a:p>
                      <a:endParaRPr lang="tr-TR"/>
                    </a:p>
                  </a:txBody>
                  <a:tcPr/>
                </a:tc>
                <a:tc>
                  <a:txBody>
                    <a:bodyPr/>
                    <a:lstStyle/>
                    <a:p>
                      <a:pPr>
                        <a:spcAft>
                          <a:spcPts val="0"/>
                        </a:spcAft>
                      </a:pPr>
                      <a:r>
                        <a:rPr lang="tr-TR" sz="1600" b="1" dirty="0">
                          <a:effectLst/>
                          <a:latin typeface="Arial" pitchFamily="34" charset="0"/>
                          <a:cs typeface="Arial" pitchFamily="34" charset="0"/>
                        </a:rPr>
                        <a:t>Temel Eğitimi Olmayan </a:t>
                      </a:r>
                    </a:p>
                    <a:p>
                      <a:pPr>
                        <a:spcAft>
                          <a:spcPts val="0"/>
                        </a:spcAft>
                      </a:pPr>
                      <a:r>
                        <a:rPr lang="tr-TR" sz="1600" b="1" dirty="0">
                          <a:effectLst/>
                          <a:latin typeface="Arial" pitchFamily="34" charset="0"/>
                          <a:cs typeface="Arial" pitchFamily="34" charset="0"/>
                        </a:rPr>
                        <a:t> </a:t>
                      </a:r>
                      <a:endParaRPr lang="tr-TR" sz="1600" b="1" dirty="0">
                        <a:solidFill>
                          <a:srgbClr val="000000"/>
                        </a:solidFill>
                        <a:effectLst/>
                        <a:latin typeface="Arial" pitchFamily="34" charset="0"/>
                        <a:ea typeface="Calibri"/>
                        <a:cs typeface="Arial" pitchFamily="34" charset="0"/>
                      </a:endParaRPr>
                    </a:p>
                  </a:txBody>
                  <a:tcPr marL="68580" marR="68580" marT="0" marB="0"/>
                </a:tc>
                <a:tc>
                  <a:txBody>
                    <a:bodyPr/>
                    <a:lstStyle/>
                    <a:p>
                      <a:pPr>
                        <a:spcAft>
                          <a:spcPts val="0"/>
                        </a:spcAft>
                      </a:pPr>
                      <a:r>
                        <a:rPr lang="tr-TR" sz="1600" b="1" dirty="0">
                          <a:effectLst/>
                          <a:latin typeface="Arial" pitchFamily="34" charset="0"/>
                          <a:cs typeface="Arial" pitchFamily="34" charset="0"/>
                        </a:rPr>
                        <a:t>Kalifiye personel</a:t>
                      </a:r>
                      <a:endParaRPr lang="tr-TR" sz="1600" b="1" dirty="0">
                        <a:solidFill>
                          <a:srgbClr val="000000"/>
                        </a:solidFill>
                        <a:effectLst/>
                        <a:latin typeface="Arial" pitchFamily="34" charset="0"/>
                        <a:ea typeface="Calibri"/>
                        <a:cs typeface="Arial" pitchFamily="34" charset="0"/>
                      </a:endParaRPr>
                    </a:p>
                  </a:txBody>
                  <a:tcPr marL="68580" marR="68580" marT="0" marB="0"/>
                </a:tc>
                <a:tc>
                  <a:txBody>
                    <a:bodyPr/>
                    <a:lstStyle/>
                    <a:p>
                      <a:pPr>
                        <a:spcAft>
                          <a:spcPts val="0"/>
                        </a:spcAft>
                      </a:pPr>
                      <a:r>
                        <a:rPr lang="tr-TR" sz="1600" b="1" dirty="0">
                          <a:effectLst/>
                          <a:latin typeface="Arial" pitchFamily="34" charset="0"/>
                          <a:cs typeface="Arial" pitchFamily="34" charset="0"/>
                        </a:rPr>
                        <a:t>SHY-147 mezunu</a:t>
                      </a:r>
                      <a:endParaRPr lang="tr-TR" sz="1600" b="1" dirty="0">
                        <a:solidFill>
                          <a:srgbClr val="000000"/>
                        </a:solidFill>
                        <a:effectLst/>
                        <a:latin typeface="Arial" pitchFamily="34" charset="0"/>
                        <a:ea typeface="Calibri"/>
                        <a:cs typeface="Arial" pitchFamily="34" charset="0"/>
                      </a:endParaRPr>
                    </a:p>
                  </a:txBody>
                  <a:tcPr marL="68580" marR="68580" marT="0" marB="0"/>
                </a:tc>
              </a:tr>
              <a:tr h="717470">
                <a:tc>
                  <a:txBody>
                    <a:bodyPr/>
                    <a:lstStyle/>
                    <a:p>
                      <a:pPr>
                        <a:spcAft>
                          <a:spcPts val="0"/>
                        </a:spcAft>
                      </a:pPr>
                      <a:r>
                        <a:rPr lang="tr-TR" sz="1600" dirty="0">
                          <a:effectLst/>
                          <a:latin typeface="Arial" pitchFamily="34" charset="0"/>
                          <a:cs typeface="Arial" pitchFamily="34" charset="0"/>
                        </a:rPr>
                        <a:t>A, B1.2, B1.4, B3 </a:t>
                      </a:r>
                      <a:endParaRPr lang="tr-TR" sz="1600" dirty="0">
                        <a:solidFill>
                          <a:srgbClr val="000000"/>
                        </a:solidFill>
                        <a:effectLst/>
                        <a:latin typeface="Arial" pitchFamily="34" charset="0"/>
                        <a:ea typeface="Calibri"/>
                        <a:cs typeface="Arial" pitchFamily="34" charset="0"/>
                      </a:endParaRPr>
                    </a:p>
                  </a:txBody>
                  <a:tcPr marL="68580" marR="68580" marT="0" marB="0"/>
                </a:tc>
                <a:tc>
                  <a:txBody>
                    <a:bodyPr/>
                    <a:lstStyle/>
                    <a:p>
                      <a:pPr>
                        <a:spcAft>
                          <a:spcPts val="0"/>
                        </a:spcAft>
                      </a:pPr>
                      <a:r>
                        <a:rPr lang="tr-TR" sz="1600" dirty="0">
                          <a:effectLst/>
                          <a:latin typeface="Arial" pitchFamily="34" charset="0"/>
                          <a:cs typeface="Arial" pitchFamily="34" charset="0"/>
                        </a:rPr>
                        <a:t>3 Yıl </a:t>
                      </a:r>
                      <a:endParaRPr lang="tr-TR" sz="1600" dirty="0">
                        <a:solidFill>
                          <a:srgbClr val="000000"/>
                        </a:solidFill>
                        <a:effectLst/>
                        <a:latin typeface="Arial" pitchFamily="34" charset="0"/>
                        <a:ea typeface="Calibri"/>
                        <a:cs typeface="Arial" pitchFamily="34" charset="0"/>
                      </a:endParaRPr>
                    </a:p>
                  </a:txBody>
                  <a:tcPr marL="68580" marR="68580" marT="0" marB="0"/>
                </a:tc>
                <a:tc>
                  <a:txBody>
                    <a:bodyPr/>
                    <a:lstStyle/>
                    <a:p>
                      <a:pPr>
                        <a:spcAft>
                          <a:spcPts val="0"/>
                        </a:spcAft>
                      </a:pPr>
                      <a:r>
                        <a:rPr lang="tr-TR" sz="1600" dirty="0">
                          <a:effectLst/>
                          <a:latin typeface="Arial" pitchFamily="34" charset="0"/>
                          <a:cs typeface="Arial" pitchFamily="34" charset="0"/>
                        </a:rPr>
                        <a:t>2 Yıl </a:t>
                      </a:r>
                      <a:endParaRPr lang="tr-TR" sz="1600" dirty="0">
                        <a:solidFill>
                          <a:srgbClr val="000000"/>
                        </a:solidFill>
                        <a:effectLst/>
                        <a:latin typeface="Arial" pitchFamily="34" charset="0"/>
                        <a:ea typeface="Calibri"/>
                        <a:cs typeface="Arial" pitchFamily="34" charset="0"/>
                      </a:endParaRPr>
                    </a:p>
                  </a:txBody>
                  <a:tcPr marL="68580" marR="68580" marT="0" marB="0"/>
                </a:tc>
                <a:tc>
                  <a:txBody>
                    <a:bodyPr/>
                    <a:lstStyle/>
                    <a:p>
                      <a:pPr>
                        <a:spcAft>
                          <a:spcPts val="0"/>
                        </a:spcAft>
                      </a:pPr>
                      <a:r>
                        <a:rPr lang="tr-TR" sz="1600" dirty="0">
                          <a:effectLst/>
                          <a:latin typeface="Arial" pitchFamily="34" charset="0"/>
                          <a:cs typeface="Arial" pitchFamily="34" charset="0"/>
                        </a:rPr>
                        <a:t>1 Yıl </a:t>
                      </a:r>
                      <a:endParaRPr lang="tr-TR" sz="1600" dirty="0">
                        <a:solidFill>
                          <a:srgbClr val="000000"/>
                        </a:solidFill>
                        <a:effectLst/>
                        <a:latin typeface="Arial" pitchFamily="34" charset="0"/>
                        <a:ea typeface="Calibri"/>
                        <a:cs typeface="Arial" pitchFamily="34" charset="0"/>
                      </a:endParaRPr>
                    </a:p>
                  </a:txBody>
                  <a:tcPr marL="68580" marR="68580" marT="0" marB="0"/>
                </a:tc>
              </a:tr>
              <a:tr h="648072">
                <a:tc>
                  <a:txBody>
                    <a:bodyPr/>
                    <a:lstStyle/>
                    <a:p>
                      <a:pPr>
                        <a:spcAft>
                          <a:spcPts val="0"/>
                        </a:spcAft>
                      </a:pPr>
                      <a:r>
                        <a:rPr lang="tr-TR" sz="1600">
                          <a:effectLst/>
                          <a:latin typeface="Arial" pitchFamily="34" charset="0"/>
                          <a:cs typeface="Arial" pitchFamily="34" charset="0"/>
                        </a:rPr>
                        <a:t>B2, B1.1, B1.3 </a:t>
                      </a:r>
                      <a:endParaRPr lang="tr-TR" sz="1600">
                        <a:solidFill>
                          <a:srgbClr val="000000"/>
                        </a:solidFill>
                        <a:effectLst/>
                        <a:latin typeface="Arial" pitchFamily="34" charset="0"/>
                        <a:ea typeface="Calibri"/>
                        <a:cs typeface="Arial" pitchFamily="34" charset="0"/>
                      </a:endParaRPr>
                    </a:p>
                  </a:txBody>
                  <a:tcPr marL="68580" marR="68580" marT="0" marB="0"/>
                </a:tc>
                <a:tc>
                  <a:txBody>
                    <a:bodyPr/>
                    <a:lstStyle/>
                    <a:p>
                      <a:pPr>
                        <a:spcAft>
                          <a:spcPts val="0"/>
                        </a:spcAft>
                      </a:pPr>
                      <a:r>
                        <a:rPr lang="tr-TR" sz="1600">
                          <a:effectLst/>
                          <a:latin typeface="Arial" pitchFamily="34" charset="0"/>
                          <a:cs typeface="Arial" pitchFamily="34" charset="0"/>
                        </a:rPr>
                        <a:t>5 Yıl </a:t>
                      </a:r>
                      <a:endParaRPr lang="tr-TR" sz="1600">
                        <a:solidFill>
                          <a:srgbClr val="000000"/>
                        </a:solidFill>
                        <a:effectLst/>
                        <a:latin typeface="Arial" pitchFamily="34" charset="0"/>
                        <a:ea typeface="Calibri"/>
                        <a:cs typeface="Arial" pitchFamily="34" charset="0"/>
                      </a:endParaRPr>
                    </a:p>
                  </a:txBody>
                  <a:tcPr marL="68580" marR="68580" marT="0" marB="0"/>
                </a:tc>
                <a:tc>
                  <a:txBody>
                    <a:bodyPr/>
                    <a:lstStyle/>
                    <a:p>
                      <a:pPr>
                        <a:spcAft>
                          <a:spcPts val="0"/>
                        </a:spcAft>
                      </a:pPr>
                      <a:r>
                        <a:rPr lang="tr-TR" sz="1600" dirty="0">
                          <a:effectLst/>
                          <a:latin typeface="Arial" pitchFamily="34" charset="0"/>
                          <a:cs typeface="Arial" pitchFamily="34" charset="0"/>
                        </a:rPr>
                        <a:t>3 Yıl </a:t>
                      </a:r>
                      <a:endParaRPr lang="tr-TR" sz="1600" dirty="0">
                        <a:solidFill>
                          <a:srgbClr val="000000"/>
                        </a:solidFill>
                        <a:effectLst/>
                        <a:latin typeface="Arial" pitchFamily="34" charset="0"/>
                        <a:ea typeface="Calibri"/>
                        <a:cs typeface="Arial" pitchFamily="34" charset="0"/>
                      </a:endParaRPr>
                    </a:p>
                  </a:txBody>
                  <a:tcPr marL="68580" marR="68580" marT="0" marB="0"/>
                </a:tc>
                <a:tc>
                  <a:txBody>
                    <a:bodyPr/>
                    <a:lstStyle/>
                    <a:p>
                      <a:pPr>
                        <a:spcAft>
                          <a:spcPts val="0"/>
                        </a:spcAft>
                      </a:pPr>
                      <a:r>
                        <a:rPr lang="tr-TR" sz="1600" dirty="0">
                          <a:effectLst/>
                          <a:latin typeface="Arial" pitchFamily="34" charset="0"/>
                          <a:cs typeface="Arial" pitchFamily="34" charset="0"/>
                        </a:rPr>
                        <a:t>2 Yıl </a:t>
                      </a:r>
                      <a:endParaRPr lang="tr-TR" sz="1600" dirty="0">
                        <a:solidFill>
                          <a:srgbClr val="000000"/>
                        </a:solidFill>
                        <a:effectLst/>
                        <a:latin typeface="Arial" pitchFamily="34" charset="0"/>
                        <a:ea typeface="Calibri"/>
                        <a:cs typeface="Arial" pitchFamily="34" charset="0"/>
                      </a:endParaRPr>
                    </a:p>
                  </a:txBody>
                  <a:tcPr marL="68580" marR="68580" marT="0" marB="0"/>
                </a:tc>
              </a:tr>
            </a:tbl>
          </a:graphicData>
        </a:graphic>
      </p:graphicFrame>
      <p:sp>
        <p:nvSpPr>
          <p:cNvPr id="4" name="Metin Yer Tutucusu 3"/>
          <p:cNvSpPr>
            <a:spLocks noGrp="1"/>
          </p:cNvSpPr>
          <p:nvPr>
            <p:ph type="body" sz="quarter" idx="16"/>
          </p:nvPr>
        </p:nvSpPr>
        <p:spPr/>
        <p:txBody>
          <a:bodyPr/>
          <a:lstStyle/>
          <a:p>
            <a:endParaRPr lang="tr-TR"/>
          </a:p>
        </p:txBody>
      </p:sp>
    </p:spTree>
    <p:extLst>
      <p:ext uri="{BB962C8B-B14F-4D97-AF65-F5344CB8AC3E}">
        <p14:creationId xmlns:p14="http://schemas.microsoft.com/office/powerpoint/2010/main" val="6960845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619672" y="3140968"/>
            <a:ext cx="5832648" cy="1362075"/>
          </a:xfrm>
        </p:spPr>
        <p:txBody>
          <a:bodyPr/>
          <a:lstStyle/>
          <a:p>
            <a:pPr algn="ctr"/>
            <a:r>
              <a:rPr lang="tr-TR" dirty="0" smtClean="0"/>
              <a:t>TEŞEKKÜRLER</a:t>
            </a:r>
            <a:endParaRPr lang="tr-TR" dirty="0"/>
          </a:p>
        </p:txBody>
      </p:sp>
      <p:pic>
        <p:nvPicPr>
          <p:cNvPr id="3" name="Ses 2">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318500" y="6032500"/>
            <a:ext cx="609600" cy="609600"/>
          </a:xfrm>
          <a:prstGeom prst="rect">
            <a:avLst/>
          </a:prstGeom>
        </p:spPr>
      </p:pic>
    </p:spTree>
    <p:extLst>
      <p:ext uri="{BB962C8B-B14F-4D97-AF65-F5344CB8AC3E}">
        <p14:creationId xmlns:p14="http://schemas.microsoft.com/office/powerpoint/2010/main" val="3298918952"/>
      </p:ext>
    </p:extLst>
  </p:cSld>
  <p:clrMapOvr>
    <a:masterClrMapping/>
  </p:clrMapOvr>
  <mc:AlternateContent xmlns:mc="http://schemas.openxmlformats.org/markup-compatibility/2006" xmlns:p14="http://schemas.microsoft.com/office/powerpoint/2010/main">
    <mc:Choice Requires="p14">
      <p:transition spd="slow" p14:dur="2000" advTm="3282"/>
    </mc:Choice>
    <mc:Fallback xmlns="">
      <p:transition spd="slow" advTm="3282"/>
    </mc:Fallback>
  </mc:AlternateContent>
  <p:timing>
    <p:tnLst>
      <p:par>
        <p:cTn id="1" dur="indefinite" restart="never" nodeType="tmRoot">
          <p:childTnLst>
            <p:audio isNarration="1">
              <p:cMediaNode vol="80000" showWhenStopped="0">
                <p:cTn id="2" fill="hold" display="0">
                  <p:stCondLst>
                    <p:cond delay="indefinite"/>
                  </p:stCondLst>
                  <p:endCondLst>
                    <p:cond evt="onStopAudio" delay="0">
                      <p:tgtEl>
                        <p:sldTgt/>
                      </p:tgtEl>
                    </p:cond>
                  </p:endCondLst>
                </p:cTn>
                <p:tgtEl>
                  <p:spTgt spid="3"/>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404664"/>
            <a:ext cx="4834880" cy="648072"/>
          </a:xfrm>
        </p:spPr>
        <p:txBody>
          <a:bodyPr>
            <a:noAutofit/>
          </a:bodyPr>
          <a:lstStyle/>
          <a:p>
            <a:r>
              <a:rPr lang="tr-TR" sz="3200" dirty="0" smtClean="0"/>
              <a:t> 2. Bölüm</a:t>
            </a:r>
            <a:endParaRPr lang="tr-TR" sz="3200" dirty="0"/>
          </a:p>
        </p:txBody>
      </p:sp>
      <p:sp>
        <p:nvSpPr>
          <p:cNvPr id="4" name="3 İçerik Yer Tutucusu"/>
          <p:cNvSpPr>
            <a:spLocks noGrp="1"/>
          </p:cNvSpPr>
          <p:nvPr>
            <p:ph sz="quarter" idx="15"/>
          </p:nvPr>
        </p:nvSpPr>
        <p:spPr>
          <a:xfrm>
            <a:off x="2843808" y="2996952"/>
            <a:ext cx="3600400" cy="936451"/>
          </a:xfrm>
        </p:spPr>
        <p:txBody>
          <a:bodyPr>
            <a:normAutofit/>
          </a:bodyPr>
          <a:lstStyle/>
          <a:p>
            <a:pPr>
              <a:buNone/>
            </a:pPr>
            <a:r>
              <a:rPr lang="tr-TR" sz="3600" dirty="0" smtClean="0"/>
              <a:t>Kalifiye Personel</a:t>
            </a:r>
            <a:endParaRPr lang="tr-TR"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404664"/>
            <a:ext cx="6120680" cy="648072"/>
          </a:xfrm>
        </p:spPr>
        <p:txBody>
          <a:bodyPr>
            <a:noAutofit/>
          </a:bodyPr>
          <a:lstStyle/>
          <a:p>
            <a:r>
              <a:rPr lang="tr-TR" sz="3200" dirty="0" smtClean="0"/>
              <a:t> 2. Bölüm/Kalifiye Personel</a:t>
            </a:r>
            <a:br>
              <a:rPr lang="tr-TR" sz="3200" dirty="0" smtClean="0"/>
            </a:br>
            <a:endParaRPr lang="tr-TR" sz="3200" dirty="0"/>
          </a:p>
        </p:txBody>
      </p:sp>
      <p:sp>
        <p:nvSpPr>
          <p:cNvPr id="4" name="3 İçerik Yer Tutucusu"/>
          <p:cNvSpPr>
            <a:spLocks noGrp="1"/>
          </p:cNvSpPr>
          <p:nvPr>
            <p:ph sz="quarter" idx="15"/>
          </p:nvPr>
        </p:nvSpPr>
        <p:spPr>
          <a:xfrm>
            <a:off x="539552" y="1340768"/>
            <a:ext cx="8136904" cy="4968552"/>
          </a:xfrm>
        </p:spPr>
        <p:txBody>
          <a:bodyPr>
            <a:normAutofit fontScale="77500" lnSpcReduction="20000"/>
          </a:bodyPr>
          <a:lstStyle/>
          <a:p>
            <a:pPr>
              <a:buNone/>
            </a:pPr>
            <a:r>
              <a:rPr lang="tr-TR" sz="3600" b="1" dirty="0" smtClean="0"/>
              <a:t>Kalifiye Personel:</a:t>
            </a:r>
          </a:p>
          <a:p>
            <a:pPr algn="just">
              <a:buFont typeface="Wingdings" pitchFamily="2" charset="2"/>
              <a:buChar char="Ø"/>
            </a:pPr>
            <a:r>
              <a:rPr lang="tr-TR" sz="3000" dirty="0" smtClean="0"/>
              <a:t>Mekanik olarak çalışacak personel için motor,</a:t>
            </a:r>
          </a:p>
          <a:p>
            <a:pPr algn="just">
              <a:buNone/>
            </a:pPr>
            <a:r>
              <a:rPr lang="tr-TR" sz="3000" dirty="0" smtClean="0"/>
              <a:t>makine, </a:t>
            </a:r>
            <a:r>
              <a:rPr lang="tr-TR" sz="3000" dirty="0" err="1" smtClean="0"/>
              <a:t>mekatronik</a:t>
            </a:r>
            <a:r>
              <a:rPr lang="tr-TR" sz="3000" dirty="0" smtClean="0"/>
              <a:t>, vb.,</a:t>
            </a:r>
          </a:p>
          <a:p>
            <a:pPr algn="just">
              <a:buFont typeface="Wingdings" pitchFamily="2" charset="2"/>
              <a:buChar char="Ø"/>
            </a:pPr>
            <a:r>
              <a:rPr lang="tr-TR" sz="3000" dirty="0" err="1" smtClean="0"/>
              <a:t>aviyonik</a:t>
            </a:r>
            <a:r>
              <a:rPr lang="tr-TR" sz="3000" dirty="0" smtClean="0"/>
              <a:t> olarak çalışacak personel için ise elektrik veya elektronik cihazların</a:t>
            </a:r>
          </a:p>
          <a:p>
            <a:pPr algn="just">
              <a:buNone/>
            </a:pPr>
            <a:r>
              <a:rPr lang="tr-TR" sz="3000" dirty="0" smtClean="0"/>
              <a:t>imalat, tamir, bakım, servis, kontrol veya revizyonlarını kapsayan</a:t>
            </a:r>
          </a:p>
          <a:p>
            <a:pPr algn="ctr">
              <a:buNone/>
            </a:pPr>
            <a:endParaRPr lang="tr-TR" sz="3000" b="1" u="sng" dirty="0" smtClean="0"/>
          </a:p>
          <a:p>
            <a:pPr algn="ctr">
              <a:buNone/>
            </a:pPr>
            <a:r>
              <a:rPr lang="tr-TR" sz="3000" b="1" u="sng" dirty="0" smtClean="0"/>
              <a:t>Ve</a:t>
            </a:r>
          </a:p>
          <a:p>
            <a:pPr algn="ctr">
              <a:buNone/>
            </a:pPr>
            <a:endParaRPr lang="tr-TR" sz="3000" b="1" u="sng" dirty="0" smtClean="0"/>
          </a:p>
          <a:p>
            <a:pPr algn="just">
              <a:buFont typeface="Wingdings" pitchFamily="2" charset="2"/>
              <a:buChar char="Ø"/>
            </a:pPr>
            <a:r>
              <a:rPr lang="tr-TR" sz="3000" dirty="0" smtClean="0"/>
              <a:t>Genel Müdürlük tarafından kabul edilen bir eğitim sürecini başarı ile tamamlamış kişidir.</a:t>
            </a:r>
          </a:p>
          <a:p>
            <a:pPr algn="just">
              <a:buFont typeface="Wingdings" pitchFamily="2" charset="2"/>
              <a:buChar char="Ø"/>
            </a:pPr>
            <a:r>
              <a:rPr lang="tr-TR" sz="3000" dirty="0" smtClean="0"/>
              <a:t>Söz konusu eğitim alet ve ölçüm cihazlarının</a:t>
            </a:r>
          </a:p>
          <a:p>
            <a:pPr algn="just">
              <a:buNone/>
            </a:pPr>
            <a:r>
              <a:rPr lang="tr-TR" sz="3000" dirty="0" smtClean="0"/>
              <a:t>kullanımını da içermelidir.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404664"/>
            <a:ext cx="6120680" cy="648072"/>
          </a:xfrm>
        </p:spPr>
        <p:txBody>
          <a:bodyPr>
            <a:noAutofit/>
          </a:bodyPr>
          <a:lstStyle/>
          <a:p>
            <a:r>
              <a:rPr lang="tr-TR" sz="3200" dirty="0" smtClean="0"/>
              <a:t> 2. Bölüm/Kalifiye Personel</a:t>
            </a:r>
            <a:br>
              <a:rPr lang="tr-TR" sz="3200" dirty="0" smtClean="0"/>
            </a:br>
            <a:endParaRPr lang="tr-TR" sz="3200" dirty="0"/>
          </a:p>
        </p:txBody>
      </p:sp>
      <p:sp>
        <p:nvSpPr>
          <p:cNvPr id="4" name="3 İçerik Yer Tutucusu"/>
          <p:cNvSpPr>
            <a:spLocks noGrp="1"/>
          </p:cNvSpPr>
          <p:nvPr>
            <p:ph sz="quarter" idx="15"/>
          </p:nvPr>
        </p:nvSpPr>
        <p:spPr>
          <a:xfrm>
            <a:off x="323528" y="1484784"/>
            <a:ext cx="8136904" cy="4176464"/>
          </a:xfrm>
        </p:spPr>
        <p:txBody>
          <a:bodyPr>
            <a:normAutofit fontScale="77500" lnSpcReduction="20000"/>
          </a:bodyPr>
          <a:lstStyle/>
          <a:p>
            <a:pPr>
              <a:buFont typeface="Wingdings" pitchFamily="2" charset="2"/>
              <a:buChar char="Ø"/>
            </a:pPr>
            <a:r>
              <a:rPr lang="tr-TR" sz="3600" dirty="0" smtClean="0"/>
              <a:t>İlgili okullarda alet/ekipman/test ekipmanını, üreticisini tarafından belirtilen şekilde kullanabilme,</a:t>
            </a:r>
          </a:p>
          <a:p>
            <a:pPr>
              <a:buFont typeface="Wingdings" pitchFamily="2" charset="2"/>
              <a:buChar char="Ø"/>
            </a:pPr>
            <a:r>
              <a:rPr lang="tr-TR" sz="3600" dirty="0" smtClean="0"/>
              <a:t>bu süreç sırasında bakım el kitaplarından yararlanabilme, gerekli incelemeyi/testi hiçbir kusuru atlamadan gerçekleştirebilme,</a:t>
            </a:r>
          </a:p>
          <a:p>
            <a:pPr lvl="1">
              <a:buFont typeface="Wingdings" pitchFamily="2" charset="2"/>
              <a:buChar char="Ø"/>
            </a:pPr>
            <a:r>
              <a:rPr lang="tr-TR" sz="3600" dirty="0" err="1" smtClean="0"/>
              <a:t>komponentlerin</a:t>
            </a:r>
            <a:r>
              <a:rPr lang="tr-TR" sz="3600" dirty="0" smtClean="0"/>
              <a:t> yerlerini rahatlıkla saptayabilme beceri ve kabiliyetini sergilemiş olmaları ve</a:t>
            </a:r>
          </a:p>
          <a:p>
            <a:pPr lvl="1">
              <a:buFont typeface="Wingdings" pitchFamily="2" charset="2"/>
              <a:buChar char="Ø"/>
            </a:pPr>
            <a:r>
              <a:rPr lang="tr-TR" sz="3600" dirty="0" smtClean="0"/>
              <a:t>söz konusu </a:t>
            </a:r>
            <a:r>
              <a:rPr lang="tr-TR" sz="3600" dirty="0" err="1" smtClean="0"/>
              <a:t>komponentleri</a:t>
            </a:r>
            <a:r>
              <a:rPr lang="tr-TR" sz="3600" dirty="0" smtClean="0"/>
              <a:t> doğru bir şekilde sökebilmeleri/takabilmeleri/ayarlayabilmeleri</a:t>
            </a:r>
          </a:p>
          <a:p>
            <a:pPr>
              <a:buNone/>
            </a:pPr>
            <a:r>
              <a:rPr lang="tr-TR" sz="3600" dirty="0" smtClean="0"/>
              <a:t>anlamına gelmektedir.</a:t>
            </a:r>
          </a:p>
          <a:p>
            <a:pPr>
              <a:buNone/>
            </a:pPr>
            <a:endParaRPr lang="tr-TR" sz="36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404664"/>
            <a:ext cx="6120680" cy="648072"/>
          </a:xfrm>
        </p:spPr>
        <p:txBody>
          <a:bodyPr>
            <a:noAutofit/>
          </a:bodyPr>
          <a:lstStyle/>
          <a:p>
            <a:r>
              <a:rPr lang="tr-TR" sz="3200" dirty="0" smtClean="0"/>
              <a:t> 2. Bölüm/Kalifiye Personel</a:t>
            </a:r>
            <a:br>
              <a:rPr lang="tr-TR" sz="3200" dirty="0" smtClean="0"/>
            </a:br>
            <a:endParaRPr lang="tr-TR" sz="3200" dirty="0"/>
          </a:p>
        </p:txBody>
      </p:sp>
      <p:sp>
        <p:nvSpPr>
          <p:cNvPr id="4" name="3 İçerik Yer Tutucusu"/>
          <p:cNvSpPr>
            <a:spLocks noGrp="1"/>
          </p:cNvSpPr>
          <p:nvPr>
            <p:ph sz="quarter" idx="15"/>
          </p:nvPr>
        </p:nvSpPr>
        <p:spPr>
          <a:xfrm>
            <a:off x="179512" y="1484784"/>
            <a:ext cx="8820472" cy="4176464"/>
          </a:xfrm>
        </p:spPr>
        <p:txBody>
          <a:bodyPr>
            <a:normAutofit/>
          </a:bodyPr>
          <a:lstStyle/>
          <a:p>
            <a:pPr>
              <a:buNone/>
            </a:pPr>
            <a:r>
              <a:rPr lang="tr-TR" sz="3600" dirty="0" smtClean="0"/>
              <a:t>Beceri ve kabiliyetini sergilemek üzere;</a:t>
            </a:r>
          </a:p>
          <a:p>
            <a:pPr>
              <a:buNone/>
            </a:pPr>
            <a:endParaRPr lang="tr-TR" sz="3600" dirty="0" smtClean="0"/>
          </a:p>
          <a:p>
            <a:pPr>
              <a:buFont typeface="Wingdings" pitchFamily="2" charset="2"/>
              <a:buChar char="Ø"/>
            </a:pPr>
            <a:r>
              <a:rPr lang="tr-TR" sz="3600" dirty="0" smtClean="0"/>
              <a:t>Öğrencilerin yeterli sayıda inceleme/test ve </a:t>
            </a:r>
            <a:r>
              <a:rPr lang="tr-TR" sz="3600" dirty="0" err="1" smtClean="0"/>
              <a:t>komponent</a:t>
            </a:r>
            <a:r>
              <a:rPr lang="tr-TR" sz="3600" dirty="0" smtClean="0"/>
              <a:t> sökümü/takımı/ayarlaması </a:t>
            </a:r>
          </a:p>
          <a:p>
            <a:pPr>
              <a:buNone/>
            </a:pPr>
            <a:endParaRPr lang="tr-TR" sz="3600" dirty="0" smtClean="0"/>
          </a:p>
          <a:p>
            <a:pPr>
              <a:buNone/>
            </a:pPr>
            <a:r>
              <a:rPr lang="tr-TR" sz="3600" dirty="0" smtClean="0"/>
              <a:t>gerçekleştirmeleri gerekmektedir.</a:t>
            </a:r>
            <a:endParaRPr lang="tr-TR" sz="36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404664"/>
            <a:ext cx="6120680" cy="648072"/>
          </a:xfrm>
        </p:spPr>
        <p:txBody>
          <a:bodyPr>
            <a:noAutofit/>
          </a:bodyPr>
          <a:lstStyle/>
          <a:p>
            <a:r>
              <a:rPr lang="tr-TR" sz="3200" dirty="0" smtClean="0"/>
              <a:t> 2. Bölüm/Kalifiye Personel</a:t>
            </a:r>
            <a:br>
              <a:rPr lang="tr-TR" sz="3200" dirty="0" smtClean="0"/>
            </a:br>
            <a:endParaRPr lang="tr-TR" sz="3200" dirty="0"/>
          </a:p>
        </p:txBody>
      </p:sp>
      <p:sp>
        <p:nvSpPr>
          <p:cNvPr id="4" name="3 İçerik Yer Tutucusu"/>
          <p:cNvSpPr>
            <a:spLocks noGrp="1"/>
          </p:cNvSpPr>
          <p:nvPr>
            <p:ph sz="quarter" idx="15"/>
          </p:nvPr>
        </p:nvSpPr>
        <p:spPr>
          <a:xfrm>
            <a:off x="251520" y="1340768"/>
            <a:ext cx="8640960" cy="4320480"/>
          </a:xfrm>
        </p:spPr>
        <p:txBody>
          <a:bodyPr>
            <a:normAutofit fontScale="92500" lnSpcReduction="10000"/>
          </a:bodyPr>
          <a:lstStyle/>
          <a:p>
            <a:pPr>
              <a:buNone/>
            </a:pPr>
            <a:r>
              <a:rPr lang="tr-TR" sz="3500" b="1" dirty="0" smtClean="0"/>
              <a:t>Öğrencilerin ayrıca;</a:t>
            </a:r>
          </a:p>
          <a:p>
            <a:pPr>
              <a:buNone/>
            </a:pPr>
            <a:endParaRPr lang="tr-TR" sz="3000" b="1" dirty="0" smtClean="0"/>
          </a:p>
          <a:p>
            <a:pPr>
              <a:buFont typeface="Wingdings" pitchFamily="2" charset="2"/>
              <a:buChar char="Ø"/>
            </a:pPr>
            <a:r>
              <a:rPr lang="tr-TR" sz="2800" dirty="0" smtClean="0"/>
              <a:t>temiz çalışma koşullarının sağlanmasına ilişkin ihtiyacı karşılamada ve</a:t>
            </a:r>
          </a:p>
          <a:p>
            <a:pPr>
              <a:buNone/>
            </a:pPr>
            <a:endParaRPr lang="tr-TR" sz="2800" dirty="0" smtClean="0"/>
          </a:p>
          <a:p>
            <a:pPr>
              <a:buFont typeface="Wingdings" pitchFamily="2" charset="2"/>
              <a:buChar char="Ø"/>
            </a:pPr>
            <a:r>
              <a:rPr lang="tr-TR" sz="2800" dirty="0" smtClean="0"/>
              <a:t>öğrencilere ve ürüne yönelik emniyet tedbirlerine riayet edilmesinde başarılı bulunmaları gerekmektedir.</a:t>
            </a:r>
          </a:p>
          <a:p>
            <a:pPr>
              <a:buNone/>
            </a:pPr>
            <a:endParaRPr lang="tr-TR" sz="2800" dirty="0" smtClean="0"/>
          </a:p>
          <a:p>
            <a:pPr>
              <a:buFont typeface="Wingdings" pitchFamily="2" charset="2"/>
              <a:buChar char="Ø"/>
            </a:pPr>
            <a:r>
              <a:rPr lang="tr-TR" sz="2800" dirty="0" smtClean="0"/>
              <a:t>Ek olarak, öğrencilerin bakım emniyeti ile ilgili olarak sorumlu bir yaklaşım sergilemeleri gerekmektedir. </a:t>
            </a:r>
          </a:p>
          <a:p>
            <a:pPr>
              <a:buNone/>
            </a:pPr>
            <a:endParaRPr lang="tr-TR" sz="3600"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404664"/>
            <a:ext cx="6120680" cy="648072"/>
          </a:xfrm>
        </p:spPr>
        <p:txBody>
          <a:bodyPr>
            <a:noAutofit/>
          </a:bodyPr>
          <a:lstStyle/>
          <a:p>
            <a:r>
              <a:rPr lang="tr-TR" sz="3200" dirty="0" smtClean="0"/>
              <a:t> 2. Bölüm/Kalifiye Personel</a:t>
            </a:r>
            <a:br>
              <a:rPr lang="tr-TR" sz="3200" dirty="0" smtClean="0"/>
            </a:br>
            <a:endParaRPr lang="tr-TR" sz="3200" dirty="0"/>
          </a:p>
        </p:txBody>
      </p:sp>
      <p:sp>
        <p:nvSpPr>
          <p:cNvPr id="4" name="3 İçerik Yer Tutucusu"/>
          <p:cNvSpPr>
            <a:spLocks noGrp="1"/>
          </p:cNvSpPr>
          <p:nvPr>
            <p:ph sz="quarter" idx="15"/>
          </p:nvPr>
        </p:nvSpPr>
        <p:spPr>
          <a:xfrm>
            <a:off x="0" y="1556792"/>
            <a:ext cx="9649072" cy="4176464"/>
          </a:xfrm>
        </p:spPr>
        <p:txBody>
          <a:bodyPr>
            <a:normAutofit fontScale="92500" lnSpcReduction="20000"/>
          </a:bodyPr>
          <a:lstStyle/>
          <a:p>
            <a:pPr>
              <a:buFont typeface="Wingdings" pitchFamily="2" charset="2"/>
              <a:buChar char="Ø"/>
            </a:pPr>
            <a:r>
              <a:rPr lang="tr-TR" sz="2800" dirty="0" smtClean="0"/>
              <a:t>Pratik eğitimin süresi ve içeriği önem arz ermekte olup</a:t>
            </a:r>
          </a:p>
          <a:p>
            <a:pPr>
              <a:buNone/>
            </a:pPr>
            <a:r>
              <a:rPr lang="tr-TR" sz="2800" dirty="0" smtClean="0"/>
              <a:t>ilgili okulların pratik eğitim için atölye imkanları olmalıdır.</a:t>
            </a:r>
          </a:p>
          <a:p>
            <a:pPr>
              <a:buNone/>
            </a:pPr>
            <a:endParaRPr lang="tr-TR" sz="2800" dirty="0" smtClean="0"/>
          </a:p>
          <a:p>
            <a:pPr>
              <a:buFont typeface="Wingdings" pitchFamily="2" charset="2"/>
              <a:buChar char="Ø"/>
            </a:pPr>
            <a:r>
              <a:rPr lang="tr-TR" sz="2800" dirty="0" smtClean="0"/>
              <a:t>Bu kapsamda; ilgili okulun </a:t>
            </a:r>
            <a:r>
              <a:rPr lang="tr-TR" sz="2800" u="sng" dirty="0" smtClean="0"/>
              <a:t>kişi bazlı</a:t>
            </a:r>
            <a:r>
              <a:rPr lang="tr-TR" sz="2800" dirty="0" smtClean="0"/>
              <a:t> pratik eğitim vermesi ve kişinin yaptığı işlerle ilgili kayıt tutması gerekmektedir. (kişi bazlıdan kasıt, bir kişi yapıp diğer öğrenciler izlemeyecek, herkesin kişisel çalışabileceği, istenilen işleri uygulayabileceği sistemin sunulması.</a:t>
            </a:r>
          </a:p>
          <a:p>
            <a:pPr>
              <a:buNone/>
            </a:pPr>
            <a:endParaRPr lang="tr-TR" sz="2800" dirty="0" smtClean="0"/>
          </a:p>
          <a:p>
            <a:pPr>
              <a:buNone/>
            </a:pPr>
            <a:r>
              <a:rPr lang="tr-TR" sz="2800" dirty="0" smtClean="0"/>
              <a:t>“</a:t>
            </a:r>
            <a:r>
              <a:rPr lang="tr-TR" sz="2800" dirty="0" err="1" smtClean="0"/>
              <a:t>the</a:t>
            </a:r>
            <a:r>
              <a:rPr lang="tr-TR" sz="2800" dirty="0" smtClean="0"/>
              <a:t> </a:t>
            </a:r>
            <a:r>
              <a:rPr lang="tr-TR" sz="2800" dirty="0" err="1" smtClean="0"/>
              <a:t>personal</a:t>
            </a:r>
            <a:r>
              <a:rPr lang="tr-TR" sz="2800" dirty="0" smtClean="0"/>
              <a:t> </a:t>
            </a:r>
            <a:r>
              <a:rPr lang="tr-TR" sz="2800" dirty="0" err="1" smtClean="0"/>
              <a:t>performance</a:t>
            </a:r>
            <a:r>
              <a:rPr lang="tr-TR" sz="2800" dirty="0" smtClean="0"/>
              <a:t> of </a:t>
            </a:r>
            <a:r>
              <a:rPr lang="tr-TR" sz="2800" dirty="0" err="1" smtClean="0"/>
              <a:t>the</a:t>
            </a:r>
            <a:r>
              <a:rPr lang="tr-TR" sz="2800" dirty="0" smtClean="0"/>
              <a:t> </a:t>
            </a:r>
            <a:r>
              <a:rPr lang="tr-TR" sz="2800" dirty="0" err="1" smtClean="0"/>
              <a:t>activity</a:t>
            </a:r>
            <a:r>
              <a:rPr lang="tr-TR" sz="2800" dirty="0" smtClean="0"/>
              <a:t> </a:t>
            </a:r>
            <a:r>
              <a:rPr lang="tr-TR" sz="2800" dirty="0" err="1" smtClean="0"/>
              <a:t>and</a:t>
            </a:r>
            <a:r>
              <a:rPr lang="tr-TR" sz="2800" dirty="0" smtClean="0"/>
              <a:t> </a:t>
            </a:r>
            <a:r>
              <a:rPr lang="tr-TR" sz="2800" dirty="0" err="1" smtClean="0"/>
              <a:t>actively</a:t>
            </a:r>
            <a:r>
              <a:rPr lang="tr-TR" sz="2800" dirty="0" smtClean="0"/>
              <a:t> </a:t>
            </a:r>
            <a:r>
              <a:rPr lang="tr-TR" sz="2800" dirty="0" err="1" smtClean="0"/>
              <a:t>taking</a:t>
            </a:r>
            <a:endParaRPr lang="tr-TR" sz="2800" dirty="0" smtClean="0"/>
          </a:p>
          <a:p>
            <a:pPr>
              <a:buNone/>
            </a:pPr>
            <a:r>
              <a:rPr lang="tr-TR" sz="2800" dirty="0" err="1" smtClean="0"/>
              <a:t>part</a:t>
            </a:r>
            <a:r>
              <a:rPr lang="tr-TR" sz="2800" dirty="0" smtClean="0"/>
              <a:t> in a </a:t>
            </a:r>
            <a:r>
              <a:rPr lang="tr-TR" sz="2800" dirty="0" err="1" smtClean="0"/>
              <a:t>certain</a:t>
            </a:r>
            <a:r>
              <a:rPr lang="tr-TR" sz="2800" dirty="0" smtClean="0"/>
              <a:t> </a:t>
            </a:r>
            <a:r>
              <a:rPr lang="tr-TR" sz="2800" dirty="0" err="1" smtClean="0"/>
              <a:t>activity</a:t>
            </a:r>
            <a:r>
              <a:rPr lang="tr-TR" sz="2800" dirty="0" smtClean="0"/>
              <a:t>”)</a:t>
            </a:r>
          </a:p>
          <a:p>
            <a:pPr>
              <a:buNone/>
            </a:pPr>
            <a:endParaRPr lang="tr-TR" sz="3600"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404664"/>
            <a:ext cx="6120680" cy="648072"/>
          </a:xfrm>
        </p:spPr>
        <p:txBody>
          <a:bodyPr>
            <a:noAutofit/>
          </a:bodyPr>
          <a:lstStyle/>
          <a:p>
            <a:r>
              <a:rPr lang="tr-TR" sz="3200" dirty="0" smtClean="0"/>
              <a:t> 2. Bölüm/Kalifiye Personel</a:t>
            </a:r>
            <a:br>
              <a:rPr lang="tr-TR" sz="3200" dirty="0" smtClean="0"/>
            </a:br>
            <a:endParaRPr lang="tr-TR" sz="3200" dirty="0"/>
          </a:p>
        </p:txBody>
      </p:sp>
      <p:sp>
        <p:nvSpPr>
          <p:cNvPr id="4" name="3 İçerik Yer Tutucusu"/>
          <p:cNvSpPr>
            <a:spLocks noGrp="1"/>
          </p:cNvSpPr>
          <p:nvPr>
            <p:ph sz="quarter" idx="15"/>
          </p:nvPr>
        </p:nvSpPr>
        <p:spPr>
          <a:xfrm>
            <a:off x="179512" y="1484784"/>
            <a:ext cx="8784976" cy="3888432"/>
          </a:xfrm>
        </p:spPr>
        <p:txBody>
          <a:bodyPr>
            <a:normAutofit/>
          </a:bodyPr>
          <a:lstStyle/>
          <a:p>
            <a:pPr>
              <a:buNone/>
            </a:pPr>
            <a:r>
              <a:rPr lang="tr-TR" sz="3600" b="1" u="sng" dirty="0" smtClean="0"/>
              <a:t>Sonuç olarak;</a:t>
            </a:r>
          </a:p>
          <a:p>
            <a:pPr>
              <a:buNone/>
            </a:pPr>
            <a:r>
              <a:rPr lang="tr-TR" sz="3000" dirty="0" smtClean="0"/>
              <a:t>Genel Müdürlüğümüzün, MEB, YÖK ile çalışma</a:t>
            </a:r>
          </a:p>
          <a:p>
            <a:pPr>
              <a:buNone/>
            </a:pPr>
            <a:r>
              <a:rPr lang="tr-TR" sz="3000" dirty="0" smtClean="0"/>
              <a:t>yapıp belirlediğimiz teknik disipline sahip bölümlerin</a:t>
            </a:r>
          </a:p>
          <a:p>
            <a:pPr>
              <a:buNone/>
            </a:pPr>
            <a:r>
              <a:rPr lang="tr-TR" sz="3000" dirty="0" smtClean="0"/>
              <a:t>imkânları değerlendirilmeli ve rapor tutulmalıdır.</a:t>
            </a:r>
          </a:p>
          <a:p>
            <a:pPr>
              <a:buNone/>
            </a:pPr>
            <a:endParaRPr lang="tr-TR" sz="3600"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5"/>
          </p:nvPr>
        </p:nvSpPr>
        <p:spPr>
          <a:xfrm>
            <a:off x="323528" y="1628800"/>
            <a:ext cx="7704212" cy="3600747"/>
          </a:xfrm>
        </p:spPr>
        <p:txBody>
          <a:bodyPr/>
          <a:lstStyle/>
          <a:p>
            <a:pPr>
              <a:buNone/>
            </a:pPr>
            <a:r>
              <a:rPr lang="tr-TR" dirty="0" smtClean="0"/>
              <a:t>	SHT-66 Talimatı AMC 66.B.100 Genel Müdürlük tarafından kabul edilen teknik disipline sahip bir eğitimin başarılı bir şekilde tamamlanmasına dayalı olarak 66.A.30(a) toplam tecrübesinde indirim talebinde bulunan başvuru sahipleri (kalifiye personel) başvurularında eğitimin başarılı bir şekilde tamamladığını gösteren sertifikayı veya diplomayı sunmalıdır.</a:t>
            </a:r>
          </a:p>
        </p:txBody>
      </p:sp>
      <p:sp>
        <p:nvSpPr>
          <p:cNvPr id="5" name="1 Başlık"/>
          <p:cNvSpPr txBox="1">
            <a:spLocks/>
          </p:cNvSpPr>
          <p:nvPr/>
        </p:nvSpPr>
        <p:spPr>
          <a:xfrm>
            <a:off x="323528" y="404664"/>
            <a:ext cx="6120680" cy="648072"/>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tr-TR" sz="3200" b="0" i="0" u="none" strike="noStrike" kern="1200" cap="none" spc="0" normalizeH="0" baseline="0" noProof="0" smtClean="0">
                <a:ln>
                  <a:noFill/>
                </a:ln>
                <a:solidFill>
                  <a:schemeClr val="bg1"/>
                </a:solidFill>
                <a:effectLst/>
                <a:uLnTx/>
                <a:uFillTx/>
                <a:latin typeface="Aaux ProBold" pitchFamily="2" charset="-94"/>
                <a:ea typeface="+mj-ea"/>
                <a:cs typeface="+mj-cs"/>
              </a:rPr>
              <a:t> 2. Bölüm/Kalifiye Personel</a:t>
            </a:r>
            <a:br>
              <a:rPr kumimoji="0" lang="tr-TR" sz="3200" b="0" i="0" u="none" strike="noStrike" kern="1200" cap="none" spc="0" normalizeH="0" baseline="0" noProof="0" smtClean="0">
                <a:ln>
                  <a:noFill/>
                </a:ln>
                <a:solidFill>
                  <a:schemeClr val="bg1"/>
                </a:solidFill>
                <a:effectLst/>
                <a:uLnTx/>
                <a:uFillTx/>
                <a:latin typeface="Aaux ProBold" pitchFamily="2" charset="-94"/>
                <a:ea typeface="+mj-ea"/>
                <a:cs typeface="+mj-cs"/>
              </a:rPr>
            </a:br>
            <a:endParaRPr kumimoji="0" lang="tr-TR" sz="3200" b="0" i="0" u="none" strike="noStrike" kern="1200" cap="none" spc="0" normalizeH="0" baseline="0" noProof="0" dirty="0">
              <a:ln>
                <a:noFill/>
              </a:ln>
              <a:solidFill>
                <a:schemeClr val="bg1"/>
              </a:solidFill>
              <a:effectLst/>
              <a:uLnTx/>
              <a:uFillTx/>
              <a:latin typeface="Aaux ProBold" pitchFamily="2" charset="-94"/>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4918</TotalTime>
  <Words>370</Words>
  <Application>Microsoft Office PowerPoint</Application>
  <PresentationFormat>Ekran Gösterisi (4:3)</PresentationFormat>
  <Paragraphs>70</Paragraphs>
  <Slides>11</Slides>
  <Notes>1</Notes>
  <HiddenSlides>0</HiddenSlides>
  <MMClips>1</MMClips>
  <ScaleCrop>false</ScaleCrop>
  <HeadingPairs>
    <vt:vector size="6" baseType="variant">
      <vt:variant>
        <vt:lpstr>Tema</vt:lpstr>
      </vt:variant>
      <vt:variant>
        <vt:i4>1</vt:i4>
      </vt:variant>
      <vt:variant>
        <vt:lpstr>Slayt Başlıkları</vt:lpstr>
      </vt:variant>
      <vt:variant>
        <vt:i4>11</vt:i4>
      </vt:variant>
      <vt:variant>
        <vt:lpstr>Özel Gösteriler</vt:lpstr>
      </vt:variant>
      <vt:variant>
        <vt:i4>1</vt:i4>
      </vt:variant>
    </vt:vector>
  </HeadingPairs>
  <TitlesOfParts>
    <vt:vector size="13" baseType="lpstr">
      <vt:lpstr>Ofis Teması</vt:lpstr>
      <vt:lpstr>ATILIM ÜNİVERSİTESİ SEMİNERİ </vt:lpstr>
      <vt:lpstr> 2. Bölüm</vt:lpstr>
      <vt:lpstr> 2. Bölüm/Kalifiye Personel </vt:lpstr>
      <vt:lpstr> 2. Bölüm/Kalifiye Personel </vt:lpstr>
      <vt:lpstr> 2. Bölüm/Kalifiye Personel </vt:lpstr>
      <vt:lpstr> 2. Bölüm/Kalifiye Personel </vt:lpstr>
      <vt:lpstr> 2. Bölüm/Kalifiye Personel </vt:lpstr>
      <vt:lpstr> 2. Bölüm/Kalifiye Personel </vt:lpstr>
      <vt:lpstr>PowerPoint Sunusu</vt:lpstr>
      <vt:lpstr>SHY-66 Lisans Tanzimi için Gereken Bakım Deneyimi</vt:lpstr>
      <vt:lpstr>TEŞEKKÜRLER</vt:lpstr>
      <vt:lpstr>Özel Gösteri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Tunc</dc:creator>
  <cp:lastModifiedBy>user</cp:lastModifiedBy>
  <cp:revision>218</cp:revision>
  <dcterms:created xsi:type="dcterms:W3CDTF">2013-01-29T17:11:46Z</dcterms:created>
  <dcterms:modified xsi:type="dcterms:W3CDTF">2016-04-20T08:29:52Z</dcterms:modified>
</cp:coreProperties>
</file>